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307" r:id="rId3"/>
    <p:sldId id="257" r:id="rId4"/>
    <p:sldId id="278" r:id="rId5"/>
    <p:sldId id="277" r:id="rId6"/>
    <p:sldId id="308" r:id="rId7"/>
    <p:sldId id="258" r:id="rId8"/>
    <p:sldId id="259" r:id="rId9"/>
    <p:sldId id="280" r:id="rId10"/>
    <p:sldId id="282" r:id="rId11"/>
    <p:sldId id="283" r:id="rId12"/>
    <p:sldId id="285" r:id="rId13"/>
    <p:sldId id="286" r:id="rId14"/>
    <p:sldId id="284" r:id="rId15"/>
    <p:sldId id="287" r:id="rId16"/>
    <p:sldId id="288" r:id="rId17"/>
    <p:sldId id="289" r:id="rId18"/>
    <p:sldId id="290" r:id="rId19"/>
    <p:sldId id="291" r:id="rId20"/>
    <p:sldId id="294" r:id="rId21"/>
    <p:sldId id="295" r:id="rId22"/>
    <p:sldId id="297" r:id="rId23"/>
    <p:sldId id="296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276" r:id="rId34"/>
  </p:sldIdLst>
  <p:sldSz cx="9144000" cy="5143500" type="screen16x9"/>
  <p:notesSz cx="6858000" cy="9144000"/>
  <p:embeddedFontLst>
    <p:embeddedFont>
      <p:font typeface="Great Vibes" panose="020B0604020202020204" charset="0"/>
      <p:regular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Montserrat" panose="00000500000000000000" pitchFamily="2" charset="0"/>
      <p:regular r:id="rId41"/>
      <p:bold r:id="rId42"/>
      <p:italic r:id="rId43"/>
      <p:boldItalic r:id="rId44"/>
    </p:embeddedFont>
    <p:embeddedFont>
      <p:font typeface="Open Sans" panose="020B0606030504020204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708427-55E8-4A05-B02D-BFB741F1D898}">
  <a:tblStyle styleId="{0E708427-55E8-4A05-B02D-BFB741F1D8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370" y="-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098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66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5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90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576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209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644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945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105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1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461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309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793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022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1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611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890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10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470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881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54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354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300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27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58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19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71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 hasCustomPrompt="1"/>
          </p:nvPr>
        </p:nvSpPr>
        <p:spPr>
          <a:xfrm>
            <a:off x="714013" y="131696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1366323" y="1862196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1366323" y="1377400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711838" y="349301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1356248" y="4038238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356248" y="3553449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4970864" y="131697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5618209" y="1862208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5618209" y="137740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8689" y="349302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5616034" y="40382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5616034" y="35534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19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423764" y="1465135"/>
            <a:ext cx="6331500" cy="968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E-LEARNING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71725" y="3406661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MENTORSHIP_PROGRAM</a:t>
            </a:r>
            <a:endParaRPr sz="2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94DA4-8524-5628-1E9A-DD7658631EB9}"/>
              </a:ext>
            </a:extLst>
          </p:cNvPr>
          <p:cNvSpPr txBox="1"/>
          <p:nvPr/>
        </p:nvSpPr>
        <p:spPr>
          <a:xfrm>
            <a:off x="4624039" y="2294751"/>
            <a:ext cx="3635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TAINGUYEN-MEUMOC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288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SIGN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F4054-15E1-7AF1-903B-5F5E43095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176" y="845639"/>
            <a:ext cx="4534823" cy="2834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D80E7-3A3E-C629-3F1C-1B5F1C04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6" y="1516049"/>
            <a:ext cx="446570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8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288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SIGN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3BDBC-0123-835C-AD31-0CC4CAEE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66" y="910684"/>
            <a:ext cx="4466434" cy="2791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DFF67-7548-CE92-F85D-5758DDD4D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3" y="1642429"/>
            <a:ext cx="446570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USER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8662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58484F-0165-4FC1-6DE9-731170B91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619" y="1624843"/>
            <a:ext cx="2461473" cy="174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58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MANAGER PROFILE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C30C9F-AE1E-8F22-2EA4-29CEE87F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672165"/>
            <a:ext cx="4465707" cy="1219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4AF07-9615-A200-C27C-188A042EE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977" y="0"/>
            <a:ext cx="2863023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5B15E-0989-C110-78AC-0EAEB2219E76}"/>
              </a:ext>
            </a:extLst>
          </p:cNvPr>
          <p:cNvSpPr txBox="1"/>
          <p:nvPr/>
        </p:nvSpPr>
        <p:spPr>
          <a:xfrm>
            <a:off x="520390" y="3174380"/>
            <a:ext cx="535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acc.UserName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acc.PassWord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acc.Email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acc.MoreInfo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Account acc</a:t>
            </a:r>
          </a:p>
        </p:txBody>
      </p:sp>
    </p:spTree>
    <p:extLst>
      <p:ext uri="{BB962C8B-B14F-4D97-AF65-F5344CB8AC3E}">
        <p14:creationId xmlns:p14="http://schemas.microsoft.com/office/powerpoint/2010/main" val="230729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TEACHER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0404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843B4F-2581-F85A-E15A-A02769CA8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107" y="418913"/>
            <a:ext cx="2133785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3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CREATE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FC9B5-23C3-4FB2-D7FF-B2511812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39" y="0"/>
            <a:ext cx="3263462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43304-7013-1575-0E52-37F528DEC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41" y="1573470"/>
            <a:ext cx="1425063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2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MANAGE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3C907-6EA3-0537-E6EB-E73CD3F4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63" y="1286191"/>
            <a:ext cx="5780637" cy="279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EFF98-395D-AED0-9CF0-3144D8B27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79" y="1218763"/>
            <a:ext cx="1783235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0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MANAGE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F7DDE-7141-5145-3F07-711D233B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855" y="1218763"/>
            <a:ext cx="5223677" cy="2542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6CB65A-356E-521C-775E-6319E3ED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7" y="1663378"/>
            <a:ext cx="3513124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6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40A32-DFE3-C674-0E6E-9ABC4B010527}"/>
              </a:ext>
            </a:extLst>
          </p:cNvPr>
          <p:cNvSpPr txBox="1"/>
          <p:nvPr/>
        </p:nvSpPr>
        <p:spPr>
          <a:xfrm>
            <a:off x="3378200" y="46354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E13F9-5D47-3C76-8F64-4DE38D2301A9}"/>
              </a:ext>
            </a:extLst>
          </p:cNvPr>
          <p:cNvSpPr txBox="1"/>
          <p:nvPr/>
        </p:nvSpPr>
        <p:spPr>
          <a:xfrm>
            <a:off x="996950" y="147320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I. 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4BCA2-D1C7-5229-835E-5D6591D9F6AB}"/>
              </a:ext>
            </a:extLst>
          </p:cNvPr>
          <p:cNvSpPr txBox="1"/>
          <p:nvPr/>
        </p:nvSpPr>
        <p:spPr>
          <a:xfrm>
            <a:off x="5530850" y="147320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II. ANALYSIS</a:t>
            </a:r>
          </a:p>
        </p:txBody>
      </p:sp>
    </p:spTree>
    <p:extLst>
      <p:ext uri="{BB962C8B-B14F-4D97-AF65-F5344CB8AC3E}">
        <p14:creationId xmlns:p14="http://schemas.microsoft.com/office/powerpoint/2010/main" val="128891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MANAGE STUDENT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A6A09-C3FE-760A-54A3-ED62BE74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29" y="914399"/>
            <a:ext cx="4646713" cy="38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8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MANAGE STUDENT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A0F70-02AA-2956-06F8-E87653CB5280}"/>
              </a:ext>
            </a:extLst>
          </p:cNvPr>
          <p:cNvSpPr txBox="1"/>
          <p:nvPr/>
        </p:nvSpPr>
        <p:spPr>
          <a:xfrm>
            <a:off x="5352875" y="1288125"/>
            <a:ext cx="3791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s.NameStudent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a.Email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c.NameCourse,sa.Status</a:t>
            </a:r>
            <a:r>
              <a:rPr lang="en-US" dirty="0">
                <a:solidFill>
                  <a:schemeClr val="bg1"/>
                </a:solidFill>
              </a:rPr>
              <a:t> ,</a:t>
            </a:r>
            <a:r>
              <a:rPr lang="en-US" dirty="0" err="1">
                <a:solidFill>
                  <a:schemeClr val="bg1"/>
                </a:solidFill>
              </a:rPr>
              <a:t>t.PointTest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Account a on </a:t>
            </a:r>
            <a:r>
              <a:rPr lang="en-US" dirty="0" err="1">
                <a:solidFill>
                  <a:schemeClr val="bg1"/>
                </a:solidFill>
              </a:rPr>
              <a:t>a.IdAccount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s.IdAccount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StatusActive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on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sa.IdStudent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sa.IdCourse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Test t on </a:t>
            </a:r>
            <a:r>
              <a:rPr lang="en-US" dirty="0" err="1">
                <a:solidFill>
                  <a:schemeClr val="bg1"/>
                </a:solidFill>
              </a:rPr>
              <a:t>t.IdCourse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AB5908-5A70-CBD2-BB05-5BCD8CEAF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6" y="1198245"/>
            <a:ext cx="5182049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LIVESTREAM TEACHING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1C3724-7949-F647-7713-751BF67A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09" y="597655"/>
            <a:ext cx="5549591" cy="41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8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LIVESTREAM TEACHING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B42FD-DD45-24B5-3189-FD47D48D39B0}"/>
              </a:ext>
            </a:extLst>
          </p:cNvPr>
          <p:cNvSpPr txBox="1"/>
          <p:nvPr/>
        </p:nvSpPr>
        <p:spPr>
          <a:xfrm>
            <a:off x="5114694" y="1627478"/>
            <a:ext cx="35089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s.NameCourse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l.NameLesson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v.LinkVideo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v.ReactVideo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v.ViewVideo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Course s</a:t>
            </a:r>
          </a:p>
          <a:p>
            <a:r>
              <a:rPr lang="en-US" dirty="0">
                <a:solidFill>
                  <a:schemeClr val="bg1"/>
                </a:solidFill>
              </a:rPr>
              <a:t>Join Lesson </a:t>
            </a:r>
            <a:r>
              <a:rPr lang="en-US" dirty="0" err="1">
                <a:solidFill>
                  <a:schemeClr val="bg1"/>
                </a:solidFill>
              </a:rPr>
              <a:t>l.IdCourse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s.IdCourse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Video v on </a:t>
            </a:r>
            <a:r>
              <a:rPr lang="en-US" dirty="0" err="1">
                <a:solidFill>
                  <a:schemeClr val="bg1"/>
                </a:solidFill>
              </a:rPr>
              <a:t>v.IdLesson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l.IdLesson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DF0866-041F-C4A8-1418-245645C0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98" y="1485566"/>
            <a:ext cx="3596952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24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LIVESTREAM TEACHING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B42FD-DD45-24B5-3189-FD47D48D39B0}"/>
              </a:ext>
            </a:extLst>
          </p:cNvPr>
          <p:cNvSpPr txBox="1"/>
          <p:nvPr/>
        </p:nvSpPr>
        <p:spPr>
          <a:xfrm>
            <a:off x="5114694" y="1627478"/>
            <a:ext cx="35089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a.Username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c.Content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c.CreatedAt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Video v</a:t>
            </a:r>
          </a:p>
          <a:p>
            <a:r>
              <a:rPr lang="en-US" dirty="0">
                <a:solidFill>
                  <a:schemeClr val="bg1"/>
                </a:solidFill>
              </a:rPr>
              <a:t>Join Chat c on </a:t>
            </a:r>
            <a:r>
              <a:rPr lang="en-US" dirty="0" err="1">
                <a:solidFill>
                  <a:schemeClr val="bg1"/>
                </a:solidFill>
              </a:rPr>
              <a:t>c.IdVideo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v.IdVideo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Account a on </a:t>
            </a:r>
            <a:r>
              <a:rPr lang="en-US" dirty="0" err="1">
                <a:solidFill>
                  <a:schemeClr val="bg1"/>
                </a:solidFill>
              </a:rPr>
              <a:t>a.Account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c.IdAccount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WHERE </a:t>
            </a:r>
            <a:r>
              <a:rPr lang="en-US" dirty="0" err="1">
                <a:solidFill>
                  <a:schemeClr val="bg1"/>
                </a:solidFill>
              </a:rPr>
              <a:t>v.IsLive</a:t>
            </a:r>
            <a:r>
              <a:rPr lang="en-US" dirty="0">
                <a:solidFill>
                  <a:schemeClr val="bg1"/>
                </a:solidFill>
              </a:rPr>
              <a:t>=true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EF502-1D41-19E7-E6FD-FA4E15FA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88" y="1528063"/>
            <a:ext cx="3154953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69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Student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39975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51B217-DB5A-EC29-B35B-B9C3FA35B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867" y="399862"/>
            <a:ext cx="2606266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9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BUY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B0E8E-89DC-FB9C-72CF-48728162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55" y="374650"/>
            <a:ext cx="4363895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BUY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25794-2551-DB60-D11E-15F8E037FBCD}"/>
              </a:ext>
            </a:extLst>
          </p:cNvPr>
          <p:cNvSpPr txBox="1"/>
          <p:nvPr/>
        </p:nvSpPr>
        <p:spPr>
          <a:xfrm>
            <a:off x="4637325" y="1678278"/>
            <a:ext cx="38388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c.NameCourse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c.PriceCourse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pm.IdPayment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pm.SeriPayment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bcTotalPrice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PaymentMethod</a:t>
            </a:r>
            <a:r>
              <a:rPr lang="en-US" dirty="0">
                <a:solidFill>
                  <a:schemeClr val="bg1"/>
                </a:solidFill>
              </a:rPr>
              <a:t> pm on </a:t>
            </a:r>
            <a:r>
              <a:rPr lang="en-US" dirty="0" err="1">
                <a:solidFill>
                  <a:schemeClr val="bg1"/>
                </a:solidFill>
              </a:rPr>
              <a:t>pm.IdStudent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BillCourse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bc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bc.IdStudent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bc.IdCourse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0775BA-C9EC-8A72-F516-D6183178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3" y="1356238"/>
            <a:ext cx="3345470" cy="28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91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STUDY COURSE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1EB34-9B09-2BDE-2A59-F8592029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10" y="398905"/>
            <a:ext cx="3095247" cy="44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69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I. OUTLINE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996950" y="1701595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1. 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996950" y="249586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2. DATABASE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STUDY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BADD-6622-80A4-38C7-B1EF81FD58A4}"/>
              </a:ext>
            </a:extLst>
          </p:cNvPr>
          <p:cNvSpPr txBox="1"/>
          <p:nvPr/>
        </p:nvSpPr>
        <p:spPr>
          <a:xfrm>
            <a:off x="4637324" y="1678278"/>
            <a:ext cx="40431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c.NameCourse</a:t>
            </a:r>
            <a:r>
              <a:rPr lang="en-US" dirty="0">
                <a:solidFill>
                  <a:schemeClr val="bg1"/>
                </a:solidFill>
              </a:rPr>
              <a:t> , </a:t>
            </a:r>
            <a:r>
              <a:rPr lang="en-US" dirty="0" err="1">
                <a:solidFill>
                  <a:schemeClr val="bg1"/>
                </a:solidFill>
              </a:rPr>
              <a:t>l.NameLesson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l.Content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v.LinkVideo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v.ReactVideo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v.ViewVideo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s.NameStudent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t.NameTeacher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cm.Content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cm.CreatedAt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Course c</a:t>
            </a:r>
          </a:p>
          <a:p>
            <a:r>
              <a:rPr lang="en-US" dirty="0">
                <a:solidFill>
                  <a:schemeClr val="bg1"/>
                </a:solidFill>
              </a:rPr>
              <a:t>Join Lesson l on </a:t>
            </a:r>
            <a:r>
              <a:rPr lang="en-US" dirty="0" err="1">
                <a:solidFill>
                  <a:schemeClr val="bg1"/>
                </a:solidFill>
              </a:rPr>
              <a:t>l.IdCourse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Join Video v on </a:t>
            </a:r>
            <a:r>
              <a:rPr lang="en-US" dirty="0" err="1">
                <a:solidFill>
                  <a:schemeClr val="bg1"/>
                </a:solidFill>
              </a:rPr>
              <a:t>v.IdLesson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l.IdLesson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Comment cm on </a:t>
            </a:r>
            <a:r>
              <a:rPr lang="en-US" dirty="0" err="1">
                <a:solidFill>
                  <a:schemeClr val="bg1"/>
                </a:solidFill>
              </a:rPr>
              <a:t>cm.IdVideo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v.IdVideo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Account a on </a:t>
            </a:r>
            <a:r>
              <a:rPr lang="en-US" dirty="0" err="1">
                <a:solidFill>
                  <a:schemeClr val="bg1"/>
                </a:solidFill>
              </a:rPr>
              <a:t>a.IdAccount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cm.IdAccount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Student s on </a:t>
            </a:r>
            <a:r>
              <a:rPr lang="en-US" dirty="0" err="1">
                <a:solidFill>
                  <a:schemeClr val="bg1"/>
                </a:solidFill>
              </a:rPr>
              <a:t>s.IdAccount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a.IdAccount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Teacher t on </a:t>
            </a:r>
            <a:r>
              <a:rPr lang="en-US" dirty="0" err="1">
                <a:solidFill>
                  <a:schemeClr val="bg1"/>
                </a:solidFill>
              </a:rPr>
              <a:t>t.IdAccount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s.IdAccount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742B2-38B1-F7CC-C769-31BB3755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38" y="1168400"/>
            <a:ext cx="3858687" cy="34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8" y="614806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C0A3B-65CD-88AE-0D32-A21095D8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30" y="1351753"/>
            <a:ext cx="5122662" cy="2756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4F430-891E-9729-C169-D56CE8CF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77" y="1180303"/>
            <a:ext cx="3299746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31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8" y="614806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0AED6-57D8-D606-34FB-FED90A135DEB}"/>
              </a:ext>
            </a:extLst>
          </p:cNvPr>
          <p:cNvSpPr txBox="1"/>
          <p:nvPr/>
        </p:nvSpPr>
        <p:spPr>
          <a:xfrm>
            <a:off x="1684574" y="2924028"/>
            <a:ext cx="4043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c.Namecourse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t.DetailExam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t.DateTest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dt.Content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DetailTest</a:t>
            </a:r>
            <a:r>
              <a:rPr lang="en-US" dirty="0">
                <a:solidFill>
                  <a:schemeClr val="bg1"/>
                </a:solidFill>
              </a:rPr>
              <a:t> dt on </a:t>
            </a:r>
            <a:r>
              <a:rPr lang="en-US" dirty="0" err="1">
                <a:solidFill>
                  <a:schemeClr val="bg1"/>
                </a:solidFill>
              </a:rPr>
              <a:t>dt.IdStudent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Test t on </a:t>
            </a:r>
            <a:r>
              <a:rPr lang="en-US" dirty="0" err="1">
                <a:solidFill>
                  <a:schemeClr val="bg1"/>
                </a:solidFill>
              </a:rPr>
              <a:t>t.IdTest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dt.IdTest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t.IdCourse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20343-6E86-BD2B-50E8-69F0CCF4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68" y="1173408"/>
            <a:ext cx="5060118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10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2658700" y="814400"/>
            <a:ext cx="416755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THANKS FOR READING</a:t>
            </a:r>
            <a:endParaRPr sz="24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07B7A6-C632-4967-74CD-ADFBB2C5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-647700"/>
            <a:ext cx="6032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D7418D-9C94-DA26-14F4-2E1AF215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5" y="0"/>
            <a:ext cx="911958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II. ANALYSIS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1035050" y="152531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1. ANONYMOUS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1035050" y="204853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2.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E7DF4-9A08-DBD9-BC67-437A62293850}"/>
              </a:ext>
            </a:extLst>
          </p:cNvPr>
          <p:cNvSpPr txBox="1"/>
          <p:nvPr/>
        </p:nvSpPr>
        <p:spPr>
          <a:xfrm>
            <a:off x="1035050" y="254289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3. TEACHER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6E1F8-7829-477E-F6AE-0591EFC7A756}"/>
              </a:ext>
            </a:extLst>
          </p:cNvPr>
          <p:cNvSpPr txBox="1"/>
          <p:nvPr/>
        </p:nvSpPr>
        <p:spPr>
          <a:xfrm>
            <a:off x="1035050" y="306611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4. STUDENT</a:t>
            </a:r>
          </a:p>
        </p:txBody>
      </p:sp>
    </p:spTree>
    <p:extLst>
      <p:ext uri="{BB962C8B-B14F-4D97-AF65-F5344CB8AC3E}">
        <p14:creationId xmlns:p14="http://schemas.microsoft.com/office/powerpoint/2010/main" val="87374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ANONYMOUS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33418C-BC2D-4527-20BA-E587BE61B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149" y="825526"/>
            <a:ext cx="2354784" cy="29720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288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VIEW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40B0F-0552-AC8A-9627-56304541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81" y="0"/>
            <a:ext cx="3327332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81527-F0F3-9421-98FB-A8F9E977F21B}"/>
              </a:ext>
            </a:extLst>
          </p:cNvPr>
          <p:cNvSpPr txBox="1"/>
          <p:nvPr/>
        </p:nvSpPr>
        <p:spPr>
          <a:xfrm>
            <a:off x="1655292" y="1601066"/>
            <a:ext cx="4211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dirty="0" err="1">
                <a:solidFill>
                  <a:schemeClr val="bg1"/>
                </a:solidFill>
              </a:rPr>
              <a:t>c.NameLesson</a:t>
            </a:r>
            <a:r>
              <a:rPr lang="en-US" sz="2400" dirty="0">
                <a:solidFill>
                  <a:schemeClr val="bg1"/>
                </a:solidFill>
              </a:rPr>
              <a:t> , </a:t>
            </a:r>
            <a:r>
              <a:rPr lang="en-US" sz="2400" dirty="0" err="1">
                <a:solidFill>
                  <a:schemeClr val="bg1"/>
                </a:solidFill>
              </a:rPr>
              <a:t>c.PriceLesson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c.RatingValue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FROM Course c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WHERE </a:t>
            </a:r>
            <a:r>
              <a:rPr lang="en-US" sz="2400" dirty="0" err="1">
                <a:solidFill>
                  <a:schemeClr val="bg1"/>
                </a:solidFill>
              </a:rPr>
              <a:t>RatingValue</a:t>
            </a:r>
            <a:r>
              <a:rPr lang="en-US" sz="2400" dirty="0">
                <a:solidFill>
                  <a:schemeClr val="bg1"/>
                </a:solidFill>
              </a:rPr>
              <a:t> &gt;4.4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97EADC-B4CA-A599-A869-F4254BE0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653" y="1268830"/>
            <a:ext cx="1325995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5468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529</Words>
  <Application>Microsoft Office PowerPoint</Application>
  <PresentationFormat>On-screen Show (16:9)</PresentationFormat>
  <Paragraphs>75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Open Sans</vt:lpstr>
      <vt:lpstr>Great Vibes</vt:lpstr>
      <vt:lpstr>Arial</vt:lpstr>
      <vt:lpstr>Montserrat</vt:lpstr>
      <vt:lpstr>Lato</vt:lpstr>
      <vt:lpstr>Swiss</vt:lpstr>
      <vt:lpstr>E-LEARNING </vt:lpstr>
      <vt:lpstr>PowerPoint Presentation</vt:lpstr>
      <vt:lpstr>I. OUTLINE</vt:lpstr>
      <vt:lpstr>PowerPoint Presentation</vt:lpstr>
      <vt:lpstr>PowerPoint Presentation</vt:lpstr>
      <vt:lpstr>II.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</dc:title>
  <cp:lastModifiedBy>Tai Nguyen</cp:lastModifiedBy>
  <cp:revision>4</cp:revision>
  <dcterms:modified xsi:type="dcterms:W3CDTF">2024-04-09T10:52:06Z</dcterms:modified>
</cp:coreProperties>
</file>